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1" r:id="rId4"/>
    <p:sldId id="273" r:id="rId5"/>
    <p:sldId id="274" r:id="rId6"/>
    <p:sldId id="275" r:id="rId7"/>
    <p:sldId id="276" r:id="rId8"/>
    <p:sldId id="277" r:id="rId9"/>
    <p:sldId id="278" r:id="rId10"/>
    <p:sldId id="279" r:id="rId11"/>
    <p:sldId id="280" r:id="rId12"/>
    <p:sldId id="282" r:id="rId13"/>
    <p:sldId id="285" r:id="rId14"/>
    <p:sldId id="260" r:id="rId15"/>
    <p:sldId id="261" r:id="rId16"/>
    <p:sldId id="262" r:id="rId17"/>
    <p:sldId id="263" r:id="rId18"/>
    <p:sldId id="264" r:id="rId19"/>
    <p:sldId id="265" r:id="rId20"/>
    <p:sldId id="268" r:id="rId21"/>
    <p:sldId id="266" r:id="rId22"/>
    <p:sldId id="269" r:id="rId23"/>
    <p:sldId id="270" r:id="rId24"/>
    <p:sldId id="267" r:id="rId25"/>
    <p:sldId id="271" r:id="rId26"/>
    <p:sldId id="287" r:id="rId27"/>
    <p:sldId id="272" r:id="rId28"/>
    <p:sldId id="283"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4" autoAdjust="0"/>
  </p:normalViewPr>
  <p:slideViewPr>
    <p:cSldViewPr>
      <p:cViewPr>
        <p:scale>
          <a:sx n="80" d="100"/>
          <a:sy n="80" d="100"/>
        </p:scale>
        <p:origin x="-1512" y="-1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BF8B7A-AD2E-43E8-A9A0-90F15B1C1956}" type="datetimeFigureOut">
              <a:rPr lang="en-GB" smtClean="0"/>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335421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BF8B7A-AD2E-43E8-A9A0-90F15B1C1956}" type="datetimeFigureOut">
              <a:rPr lang="en-GB" smtClean="0"/>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77951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BF8B7A-AD2E-43E8-A9A0-90F15B1C1956}" type="datetimeFigureOut">
              <a:rPr lang="en-GB" smtClean="0"/>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34849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BF8B7A-AD2E-43E8-A9A0-90F15B1C1956}" type="datetimeFigureOut">
              <a:rPr lang="en-GB" smtClean="0"/>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352782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F8B7A-AD2E-43E8-A9A0-90F15B1C1956}" type="datetimeFigureOut">
              <a:rPr lang="en-GB" smtClean="0"/>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280442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BF8B7A-AD2E-43E8-A9A0-90F15B1C1956}" type="datetimeFigureOut">
              <a:rPr lang="en-GB" smtClean="0"/>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156433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BF8B7A-AD2E-43E8-A9A0-90F15B1C1956}" type="datetimeFigureOut">
              <a:rPr lang="en-GB" smtClean="0"/>
              <a:t>06/04/2019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350797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BF8B7A-AD2E-43E8-A9A0-90F15B1C1956}" type="datetimeFigureOut">
              <a:rPr lang="en-GB" smtClean="0"/>
              <a:t>06/04/2019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289753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F8B7A-AD2E-43E8-A9A0-90F15B1C1956}" type="datetimeFigureOut">
              <a:rPr lang="en-GB" smtClean="0"/>
              <a:t>06/04/2019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11842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F8B7A-AD2E-43E8-A9A0-90F15B1C1956}" type="datetimeFigureOut">
              <a:rPr lang="en-GB" smtClean="0"/>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47209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F8B7A-AD2E-43E8-A9A0-90F15B1C1956}" type="datetimeFigureOut">
              <a:rPr lang="en-GB" smtClean="0"/>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846A9-C873-4313-9F1D-DE5575E2B9C1}" type="slidenum">
              <a:rPr lang="en-GB" smtClean="0"/>
              <a:t>‹#›</a:t>
            </a:fld>
            <a:endParaRPr lang="en-GB"/>
          </a:p>
        </p:txBody>
      </p:sp>
    </p:spTree>
    <p:extLst>
      <p:ext uri="{BB962C8B-B14F-4D97-AF65-F5344CB8AC3E}">
        <p14:creationId xmlns:p14="http://schemas.microsoft.com/office/powerpoint/2010/main" val="89254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F8B7A-AD2E-43E8-A9A0-90F15B1C1956}" type="datetimeFigureOut">
              <a:rPr lang="en-GB" smtClean="0"/>
              <a:t>06/04/2019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846A9-C873-4313-9F1D-DE5575E2B9C1}" type="slidenum">
              <a:rPr lang="en-GB" smtClean="0"/>
              <a:t>‹#›</a:t>
            </a:fld>
            <a:endParaRPr lang="en-GB"/>
          </a:p>
        </p:txBody>
      </p:sp>
    </p:spTree>
    <p:extLst>
      <p:ext uri="{BB962C8B-B14F-4D97-AF65-F5344CB8AC3E}">
        <p14:creationId xmlns:p14="http://schemas.microsoft.com/office/powerpoint/2010/main" val="1045667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429000"/>
            <a:ext cx="2857500" cy="2857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73896"/>
            <a:ext cx="324035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608" y="532191"/>
            <a:ext cx="6800260" cy="3170099"/>
          </a:xfrm>
          <a:prstGeom prst="rect">
            <a:avLst/>
          </a:prstGeom>
          <a:noFill/>
        </p:spPr>
        <p:txBody>
          <a:bodyPr wrap="none" rtlCol="0">
            <a:spAutoFit/>
          </a:bodyPr>
          <a:lstStyle/>
          <a:p>
            <a:r>
              <a:rPr lang="en-GB" sz="20000" dirty="0" smtClean="0">
                <a:latin typeface="Brush Script MT" panose="03060802040406070304" pitchFamily="66" charset="0"/>
              </a:rPr>
              <a:t>Rangoli</a:t>
            </a:r>
            <a:endParaRPr lang="en-GB" sz="20000" dirty="0">
              <a:latin typeface="Brush Script MT" panose="03060802040406070304" pitchFamily="66" charset="0"/>
            </a:endParaRPr>
          </a:p>
        </p:txBody>
      </p:sp>
    </p:spTree>
    <p:extLst>
      <p:ext uri="{BB962C8B-B14F-4D97-AF65-F5344CB8AC3E}">
        <p14:creationId xmlns:p14="http://schemas.microsoft.com/office/powerpoint/2010/main" val="2081569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20482" name="Picture 2" descr="\\Ahs4240-1\staff\Barker.G\My Pictures\1280px-Rangoli_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35417"/>
            <a:ext cx="8904393" cy="593394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93308" y="144547"/>
            <a:ext cx="7173949" cy="669555"/>
            <a:chOff x="1078877" y="128021"/>
            <a:chExt cx="6970248" cy="669555"/>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461665"/>
            </a:xfrm>
            <a:prstGeom prst="rect">
              <a:avLst/>
            </a:prstGeom>
            <a:noFill/>
          </p:spPr>
          <p:txBody>
            <a:bodyPr wrap="square" rtlCol="0">
              <a:spAutoFit/>
            </a:bodyPr>
            <a:lstStyle/>
            <a:p>
              <a:pPr algn="ctr"/>
              <a:r>
                <a:rPr lang="en-GB" sz="2400" dirty="0" smtClean="0"/>
                <a:t>Rangoli patterns in the making!</a:t>
              </a:r>
              <a:endParaRPr lang="en-GB" sz="2400" dirty="0"/>
            </a:p>
          </p:txBody>
        </p:sp>
      </p:grpSp>
    </p:spTree>
    <p:extLst>
      <p:ext uri="{BB962C8B-B14F-4D97-AF65-F5344CB8AC3E}">
        <p14:creationId xmlns:p14="http://schemas.microsoft.com/office/powerpoint/2010/main" val="3690244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The Maths</a:t>
            </a:r>
            <a:endParaRPr lang="en-GB" sz="8000" dirty="0">
              <a:solidFill>
                <a:schemeClr val="tx2">
                  <a:lumMod val="50000"/>
                </a:schemeClr>
              </a:solidFill>
              <a:latin typeface="Adventurer Light SF" pitchFamily="2" charset="0"/>
            </a:endParaRPr>
          </a:p>
        </p:txBody>
      </p:sp>
      <p:sp>
        <p:nvSpPr>
          <p:cNvPr id="8" name="Rounded Rectangle 7"/>
          <p:cNvSpPr/>
          <p:nvPr/>
        </p:nvSpPr>
        <p:spPr>
          <a:xfrm>
            <a:off x="179512" y="2276872"/>
            <a:ext cx="4104456" cy="4176464"/>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323528" y="2464389"/>
            <a:ext cx="4032448" cy="3785652"/>
          </a:xfrm>
          <a:prstGeom prst="rect">
            <a:avLst/>
          </a:prstGeom>
          <a:noFill/>
        </p:spPr>
        <p:txBody>
          <a:bodyPr wrap="square" rtlCol="0">
            <a:spAutoFit/>
          </a:bodyPr>
          <a:lstStyle/>
          <a:p>
            <a:r>
              <a:rPr lang="en-GB" sz="2400" dirty="0"/>
              <a:t>Look carefully at these examples. Some have line symmetry - that is, folding or mirror symmetry. All of them have rotation (turning) symmetry. So you can spin them around and on the way around they match up with own starting position at least twice. </a:t>
            </a:r>
          </a:p>
        </p:txBody>
      </p:sp>
      <p:pic>
        <p:nvPicPr>
          <p:cNvPr id="21506" name="Picture 2" descr="Rangoli de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42221" y="2431619"/>
            <a:ext cx="4527503" cy="396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97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Equipment</a:t>
            </a:r>
            <a:endParaRPr lang="en-GB" sz="8000" dirty="0">
              <a:solidFill>
                <a:schemeClr val="tx2">
                  <a:lumMod val="50000"/>
                </a:schemeClr>
              </a:solidFill>
              <a:latin typeface="Adventurer Light SF" pitchFamily="2" charset="0"/>
            </a:endParaRPr>
          </a:p>
        </p:txBody>
      </p:sp>
      <p:sp>
        <p:nvSpPr>
          <p:cNvPr id="10" name="Rounded Rectangle 9"/>
          <p:cNvSpPr/>
          <p:nvPr/>
        </p:nvSpPr>
        <p:spPr>
          <a:xfrm>
            <a:off x="179512" y="2276872"/>
            <a:ext cx="3096344" cy="3456384"/>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11" name="TextBox 10"/>
          <p:cNvSpPr txBox="1"/>
          <p:nvPr/>
        </p:nvSpPr>
        <p:spPr>
          <a:xfrm>
            <a:off x="323528" y="2464389"/>
            <a:ext cx="2952328" cy="3046988"/>
          </a:xfrm>
          <a:prstGeom prst="rect">
            <a:avLst/>
          </a:prstGeom>
          <a:noFill/>
        </p:spPr>
        <p:txBody>
          <a:bodyPr wrap="square" rtlCol="0">
            <a:spAutoFit/>
          </a:bodyPr>
          <a:lstStyle/>
          <a:p>
            <a:r>
              <a:rPr lang="en-GB" sz="2400" dirty="0" smtClean="0"/>
              <a:t>You will need a:</a:t>
            </a:r>
          </a:p>
          <a:p>
            <a:endParaRPr lang="en-GB" sz="2400" dirty="0"/>
          </a:p>
          <a:p>
            <a:pPr marL="342900" indent="-342900">
              <a:buFont typeface="Wingdings" panose="05000000000000000000" pitchFamily="2" charset="2"/>
              <a:buChar char="v"/>
            </a:pPr>
            <a:r>
              <a:rPr lang="en-GB" sz="2400" dirty="0" smtClean="0"/>
              <a:t>Piece of paper</a:t>
            </a:r>
          </a:p>
          <a:p>
            <a:pPr marL="342900" indent="-342900">
              <a:buFont typeface="Wingdings" panose="05000000000000000000" pitchFamily="2" charset="2"/>
              <a:buChar char="v"/>
            </a:pPr>
            <a:r>
              <a:rPr lang="en-GB" sz="2400" dirty="0"/>
              <a:t>P</a:t>
            </a:r>
            <a:r>
              <a:rPr lang="en-GB" sz="2400" dirty="0" smtClean="0"/>
              <a:t>encil</a:t>
            </a:r>
          </a:p>
          <a:p>
            <a:pPr marL="342900" indent="-342900">
              <a:buFont typeface="Wingdings" panose="05000000000000000000" pitchFamily="2" charset="2"/>
              <a:buChar char="v"/>
            </a:pPr>
            <a:r>
              <a:rPr lang="en-GB" sz="2400" dirty="0"/>
              <a:t>R</a:t>
            </a:r>
            <a:r>
              <a:rPr lang="en-GB" sz="2400" dirty="0" smtClean="0"/>
              <a:t>uler</a:t>
            </a:r>
          </a:p>
          <a:p>
            <a:pPr marL="342900" indent="-342900">
              <a:buFont typeface="Wingdings" panose="05000000000000000000" pitchFamily="2" charset="2"/>
              <a:buChar char="v"/>
            </a:pPr>
            <a:r>
              <a:rPr lang="en-GB" sz="2400" dirty="0" smtClean="0"/>
              <a:t>Compass</a:t>
            </a:r>
          </a:p>
          <a:p>
            <a:pPr marL="342900" indent="-342900">
              <a:buFont typeface="Wingdings" panose="05000000000000000000" pitchFamily="2" charset="2"/>
              <a:buChar char="v"/>
            </a:pPr>
            <a:r>
              <a:rPr lang="en-GB" sz="2400" dirty="0" smtClean="0"/>
              <a:t>Rubber</a:t>
            </a:r>
          </a:p>
          <a:p>
            <a:pPr marL="342900" indent="-342900">
              <a:buFont typeface="Wingdings" panose="05000000000000000000" pitchFamily="2" charset="2"/>
              <a:buChar char="v"/>
            </a:pPr>
            <a:r>
              <a:rPr lang="en-GB" sz="2400" dirty="0" smtClean="0"/>
              <a:t>Colouring pencils</a:t>
            </a:r>
            <a:endParaRPr lang="en-GB" sz="2400" dirty="0"/>
          </a:p>
        </p:txBody>
      </p:sp>
      <p:pic>
        <p:nvPicPr>
          <p:cNvPr id="1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45583">
            <a:off x="5215974" y="3025873"/>
            <a:ext cx="4397001" cy="31072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8441">
            <a:off x="3603750" y="2302160"/>
            <a:ext cx="3175211" cy="3175211"/>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3" y="2996952"/>
            <a:ext cx="2959838" cy="28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2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951822"/>
            <a:ext cx="7095622" cy="4789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Lets Draw!!</a:t>
            </a:r>
            <a:endParaRPr lang="en-GB" sz="8000" dirty="0">
              <a:solidFill>
                <a:schemeClr val="tx2">
                  <a:lumMod val="50000"/>
                </a:schemeClr>
              </a:solidFill>
              <a:latin typeface="Adventurer Light SF" pitchFamily="2" charset="0"/>
            </a:endParaRPr>
          </a:p>
        </p:txBody>
      </p:sp>
    </p:spTree>
    <p:extLst>
      <p:ext uri="{BB962C8B-B14F-4D97-AF65-F5344CB8AC3E}">
        <p14:creationId xmlns:p14="http://schemas.microsoft.com/office/powerpoint/2010/main" val="1798486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0" y="0"/>
            <a:ext cx="9144000" cy="685800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11760" y="359143"/>
            <a:ext cx="3995915" cy="646331"/>
          </a:xfrm>
          <a:prstGeom prst="rect">
            <a:avLst/>
          </a:prstGeom>
          <a:noFill/>
        </p:spPr>
        <p:txBody>
          <a:bodyPr wrap="square" rtlCol="0">
            <a:spAutoFit/>
          </a:bodyPr>
          <a:lstStyle/>
          <a:p>
            <a:pPr algn="ctr"/>
            <a:r>
              <a:rPr lang="en-GB" dirty="0" smtClean="0"/>
              <a:t>First find the centre of your page by drawing two faint lines corner to corner</a:t>
            </a:r>
            <a:endParaRPr lang="en-GB" dirty="0"/>
          </a:p>
        </p:txBody>
      </p:sp>
      <p:cxnSp>
        <p:nvCxnSpPr>
          <p:cNvPr id="7" name="Straight Connector 6"/>
          <p:cNvCxnSpPr/>
          <p:nvPr/>
        </p:nvCxnSpPr>
        <p:spPr>
          <a:xfrm>
            <a:off x="0" y="0"/>
            <a:ext cx="9144000" cy="685800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6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5" y="116632"/>
            <a:ext cx="2448271" cy="923330"/>
          </a:xfrm>
          <a:prstGeom prst="rect">
            <a:avLst/>
          </a:prstGeom>
          <a:noFill/>
        </p:spPr>
        <p:txBody>
          <a:bodyPr wrap="square" rtlCol="0">
            <a:spAutoFit/>
          </a:bodyPr>
          <a:lstStyle/>
          <a:p>
            <a:pPr algn="ctr"/>
            <a:r>
              <a:rPr lang="en-GB" dirty="0" smtClean="0"/>
              <a:t>Using a compass draw a circle up to the width of the page</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78016">
            <a:off x="4083372" y="-1772625"/>
            <a:ext cx="5906277" cy="590627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72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7504" y="4005064"/>
            <a:ext cx="2448271" cy="1477328"/>
          </a:xfrm>
          <a:prstGeom prst="rect">
            <a:avLst/>
          </a:prstGeom>
          <a:noFill/>
        </p:spPr>
        <p:txBody>
          <a:bodyPr wrap="square" rtlCol="0">
            <a:spAutoFit/>
          </a:bodyPr>
          <a:lstStyle/>
          <a:p>
            <a:pPr algn="ctr"/>
            <a:r>
              <a:rPr lang="en-GB" dirty="0" smtClean="0"/>
              <a:t>Using the radius length, mark 6 equal points around the circumference of the circle</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4014023"/>
            <a:ext cx="7445293" cy="744529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77214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par>
                          <p:cTn id="33" fill="hold">
                            <p:stCondLst>
                              <p:cond delay="8000"/>
                            </p:stCondLst>
                            <p:childTnLst>
                              <p:par>
                                <p:cTn id="34" presetID="6"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par>
                          <p:cTn id="37" fill="hold">
                            <p:stCondLst>
                              <p:cond delay="10000"/>
                            </p:stCondLst>
                            <p:childTnLst>
                              <p:par>
                                <p:cTn id="38" presetID="6"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68431"/>
            <a:ext cx="2448271" cy="1200329"/>
          </a:xfrm>
          <a:prstGeom prst="rect">
            <a:avLst/>
          </a:prstGeom>
          <a:noFill/>
        </p:spPr>
        <p:txBody>
          <a:bodyPr wrap="square" rtlCol="0">
            <a:spAutoFit/>
          </a:bodyPr>
          <a:lstStyle/>
          <a:p>
            <a:pPr algn="ctr"/>
            <a:r>
              <a:rPr lang="en-GB" dirty="0" smtClean="0"/>
              <a:t>Join up each point on the opposite side of the circumference using a ruler</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45583">
            <a:off x="1661654" y="1074045"/>
            <a:ext cx="7090005" cy="501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68431"/>
            <a:ext cx="2448271" cy="1200329"/>
          </a:xfrm>
          <a:prstGeom prst="rect">
            <a:avLst/>
          </a:prstGeom>
          <a:noFill/>
        </p:spPr>
        <p:txBody>
          <a:bodyPr wrap="square" rtlCol="0">
            <a:spAutoFit/>
          </a:bodyPr>
          <a:lstStyle/>
          <a:p>
            <a:pPr algn="ctr"/>
            <a:r>
              <a:rPr lang="en-GB" dirty="0" smtClean="0"/>
              <a:t>Join up each point on the opposite side of the circumference using a ruler</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p:cNvCxnSpPr/>
          <p:nvPr/>
        </p:nvCxnSpPr>
        <p:spPr>
          <a:xfrm flipV="1">
            <a:off x="2699792" y="804131"/>
            <a:ext cx="3744416" cy="521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71800" y="668595"/>
            <a:ext cx="3672408" cy="5505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3380992"/>
            <a:ext cx="6480001" cy="4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30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68431"/>
            <a:ext cx="2448271" cy="923330"/>
          </a:xfrm>
          <a:prstGeom prst="rect">
            <a:avLst/>
          </a:prstGeom>
          <a:noFill/>
        </p:spPr>
        <p:txBody>
          <a:bodyPr wrap="square" rtlCol="0">
            <a:spAutoFit/>
          </a:bodyPr>
          <a:lstStyle/>
          <a:p>
            <a:pPr algn="ctr"/>
            <a:r>
              <a:rPr lang="en-GB" dirty="0" smtClean="0"/>
              <a:t>Draw 3 more concentric circles using the centre of the circle</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p:cNvCxnSpPr/>
          <p:nvPr/>
        </p:nvCxnSpPr>
        <p:spPr>
          <a:xfrm flipV="1">
            <a:off x="2699792" y="804131"/>
            <a:ext cx="3744416" cy="521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71800" y="668595"/>
            <a:ext cx="3672408" cy="5505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3380992"/>
            <a:ext cx="6480001" cy="4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2000" y="2621271"/>
            <a:ext cx="1620000" cy="162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52000" y="1811271"/>
            <a:ext cx="3240000" cy="32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052000" y="909000"/>
            <a:ext cx="5040000" cy="50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1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Rangoli Patterns</a:t>
            </a:r>
            <a:endParaRPr lang="en-GB" sz="8000" dirty="0">
              <a:solidFill>
                <a:schemeClr val="tx2">
                  <a:lumMod val="50000"/>
                </a:schemeClr>
              </a:solidFill>
              <a:latin typeface="Adventurer Light SF" pitchFamily="2" charset="0"/>
            </a:endParaRPr>
          </a:p>
        </p:txBody>
      </p:sp>
      <p:pic>
        <p:nvPicPr>
          <p:cNvPr id="1331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871" y="3038100"/>
            <a:ext cx="2980524" cy="240712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79512" y="2399404"/>
            <a:ext cx="5453236" cy="4095167"/>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313842" y="2534131"/>
            <a:ext cx="5318906" cy="3785652"/>
          </a:xfrm>
          <a:prstGeom prst="rect">
            <a:avLst/>
          </a:prstGeom>
          <a:noFill/>
        </p:spPr>
        <p:txBody>
          <a:bodyPr wrap="square" rtlCol="0">
            <a:spAutoFit/>
          </a:bodyPr>
          <a:lstStyle/>
          <a:p>
            <a:r>
              <a:rPr lang="en-GB" sz="2400" dirty="0"/>
              <a:t>Rangoli is an art form, originating in the Indian subcontinent, in which patterns are created on the floor or the ground using materials such </a:t>
            </a:r>
            <a:r>
              <a:rPr lang="en-GB" sz="2400"/>
              <a:t>as </a:t>
            </a:r>
            <a:r>
              <a:rPr lang="en-GB" sz="2400" smtClean="0"/>
              <a:t>coloured </a:t>
            </a:r>
            <a:r>
              <a:rPr lang="en-GB" sz="2400" dirty="0"/>
              <a:t>rice, dry flour, </a:t>
            </a:r>
            <a:r>
              <a:rPr lang="en-GB" sz="2400" dirty="0" smtClean="0"/>
              <a:t>coloured </a:t>
            </a:r>
            <a:r>
              <a:rPr lang="en-GB" sz="2400" dirty="0"/>
              <a:t>sand or flower petals. It is usually made during </a:t>
            </a:r>
            <a:r>
              <a:rPr lang="en-GB" sz="2400" dirty="0" smtClean="0"/>
              <a:t>Diwali, </a:t>
            </a:r>
            <a:r>
              <a:rPr lang="en-GB" sz="2400" dirty="0" err="1" smtClean="0"/>
              <a:t>Tihat</a:t>
            </a:r>
            <a:r>
              <a:rPr lang="en-GB" sz="2400" dirty="0" smtClean="0"/>
              <a:t>, Vaisakhi </a:t>
            </a:r>
            <a:r>
              <a:rPr lang="en-GB" sz="2400" dirty="0"/>
              <a:t>and other Hindu </a:t>
            </a:r>
            <a:r>
              <a:rPr lang="en-GB" sz="2400" dirty="0" smtClean="0"/>
              <a:t>festivals. </a:t>
            </a:r>
            <a:r>
              <a:rPr lang="en-GB" sz="2400" dirty="0"/>
              <a:t>Designs are passed from one generation to the next, keeping both the art form and the tradition alive.</a:t>
            </a:r>
          </a:p>
        </p:txBody>
      </p:sp>
    </p:spTree>
    <p:extLst>
      <p:ext uri="{BB962C8B-B14F-4D97-AF65-F5344CB8AC3E}">
        <p14:creationId xmlns:p14="http://schemas.microsoft.com/office/powerpoint/2010/main" val="233030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Time to Design</a:t>
            </a:r>
            <a:endParaRPr lang="en-GB" sz="8000" dirty="0">
              <a:solidFill>
                <a:schemeClr val="tx2">
                  <a:lumMod val="50000"/>
                </a:schemeClr>
              </a:solidFill>
              <a:latin typeface="Adventurer Light SF" pitchFamily="2" charset="0"/>
            </a:endParaRPr>
          </a:p>
        </p:txBody>
      </p:sp>
      <p:pic>
        <p:nvPicPr>
          <p:cNvPr id="819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65632">
            <a:off x="-350858" y="2099298"/>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6475">
            <a:off x="6536603" y="2313951"/>
            <a:ext cx="3246711" cy="297953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6290" y="2276872"/>
            <a:ext cx="3744442" cy="280833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9349">
            <a:off x="977729" y="4303366"/>
            <a:ext cx="3372074" cy="255015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6113">
            <a:off x="4965589" y="4531553"/>
            <a:ext cx="2957470" cy="221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fltVal val="0"/>
                                          </p:val>
                                        </p:tav>
                                        <p:tav tm="100000">
                                          <p:val>
                                            <p:strVal val="#ppt_w"/>
                                          </p:val>
                                        </p:tav>
                                      </p:tavLst>
                                    </p:anim>
                                    <p:anim calcmode="lin" valueType="num">
                                      <p:cBhvr>
                                        <p:cTn id="8" dur="500" fill="hold"/>
                                        <p:tgtEl>
                                          <p:spTgt spid="8198"/>
                                        </p:tgtEl>
                                        <p:attrNameLst>
                                          <p:attrName>ppt_h</p:attrName>
                                        </p:attrNameLst>
                                      </p:cBhvr>
                                      <p:tavLst>
                                        <p:tav tm="0">
                                          <p:val>
                                            <p:fltVal val="0"/>
                                          </p:val>
                                        </p:tav>
                                        <p:tav tm="100000">
                                          <p:val>
                                            <p:strVal val="#ppt_h"/>
                                          </p:val>
                                        </p:tav>
                                      </p:tavLst>
                                    </p:anim>
                                    <p:anim calcmode="lin" valueType="num">
                                      <p:cBhvr>
                                        <p:cTn id="9" dur="500" fill="hold"/>
                                        <p:tgtEl>
                                          <p:spTgt spid="8198"/>
                                        </p:tgtEl>
                                        <p:attrNameLst>
                                          <p:attrName>style.rotation</p:attrName>
                                        </p:attrNameLst>
                                      </p:cBhvr>
                                      <p:tavLst>
                                        <p:tav tm="0">
                                          <p:val>
                                            <p:fltVal val="90"/>
                                          </p:val>
                                        </p:tav>
                                        <p:tav tm="100000">
                                          <p:val>
                                            <p:fltVal val="0"/>
                                          </p:val>
                                        </p:tav>
                                      </p:tavLst>
                                    </p:anim>
                                    <p:animEffect transition="in" filter="fade">
                                      <p:cBhvr>
                                        <p:cTn id="10" dur="500"/>
                                        <p:tgtEl>
                                          <p:spTgt spid="8198"/>
                                        </p:tgtEl>
                                      </p:cBhvr>
                                    </p:animEffect>
                                  </p:childTnLst>
                                </p:cTn>
                              </p:par>
                              <p:par>
                                <p:cTn id="11" presetID="2" presetClass="entr" presetSubtype="3"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1+#ppt_w/2"/>
                                          </p:val>
                                        </p:tav>
                                        <p:tav tm="100000">
                                          <p:val>
                                            <p:strVal val="#ppt_x"/>
                                          </p:val>
                                        </p:tav>
                                      </p:tavLst>
                                    </p:anim>
                                    <p:anim calcmode="lin" valueType="num">
                                      <p:cBhvr additive="base">
                                        <p:cTn id="14" dur="500" fill="hold"/>
                                        <p:tgtEl>
                                          <p:spTgt spid="8196"/>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0-#ppt_w/2"/>
                                          </p:val>
                                        </p:tav>
                                        <p:tav tm="100000">
                                          <p:val>
                                            <p:strVal val="#ppt_x"/>
                                          </p:val>
                                        </p:tav>
                                      </p:tavLst>
                                    </p:anim>
                                    <p:anim calcmode="lin" valueType="num">
                                      <p:cBhvr additive="base">
                                        <p:cTn id="18" dur="500" fill="hold"/>
                                        <p:tgtEl>
                                          <p:spTgt spid="8194"/>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200"/>
                                        </p:tgtEl>
                                        <p:attrNameLst>
                                          <p:attrName>style.visibility</p:attrName>
                                        </p:attrNameLst>
                                      </p:cBhvr>
                                      <p:to>
                                        <p:strVal val="visible"/>
                                      </p:to>
                                    </p:set>
                                    <p:anim calcmode="lin" valueType="num">
                                      <p:cBhvr additive="base">
                                        <p:cTn id="21" dur="500" fill="hold"/>
                                        <p:tgtEl>
                                          <p:spTgt spid="8200"/>
                                        </p:tgtEl>
                                        <p:attrNameLst>
                                          <p:attrName>ppt_x</p:attrName>
                                        </p:attrNameLst>
                                      </p:cBhvr>
                                      <p:tavLst>
                                        <p:tav tm="0">
                                          <p:val>
                                            <p:strVal val="#ppt_x"/>
                                          </p:val>
                                        </p:tav>
                                        <p:tav tm="100000">
                                          <p:val>
                                            <p:strVal val="#ppt_x"/>
                                          </p:val>
                                        </p:tav>
                                      </p:tavLst>
                                    </p:anim>
                                    <p:anim calcmode="lin" valueType="num">
                                      <p:cBhvr additive="base">
                                        <p:cTn id="22" dur="500" fill="hold"/>
                                        <p:tgtEl>
                                          <p:spTgt spid="8200"/>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202"/>
                                        </p:tgtEl>
                                        <p:attrNameLst>
                                          <p:attrName>style.visibility</p:attrName>
                                        </p:attrNameLst>
                                      </p:cBhvr>
                                      <p:to>
                                        <p:strVal val="visible"/>
                                      </p:to>
                                    </p:set>
                                    <p:anim calcmode="lin" valueType="num">
                                      <p:cBhvr additive="base">
                                        <p:cTn id="25" dur="500" fill="hold"/>
                                        <p:tgtEl>
                                          <p:spTgt spid="8202"/>
                                        </p:tgtEl>
                                        <p:attrNameLst>
                                          <p:attrName>ppt_x</p:attrName>
                                        </p:attrNameLst>
                                      </p:cBhvr>
                                      <p:tavLst>
                                        <p:tav tm="0">
                                          <p:val>
                                            <p:strVal val="1+#ppt_w/2"/>
                                          </p:val>
                                        </p:tav>
                                        <p:tav tm="100000">
                                          <p:val>
                                            <p:strVal val="#ppt_x"/>
                                          </p:val>
                                        </p:tav>
                                      </p:tavLst>
                                    </p:anim>
                                    <p:anim calcmode="lin" valueType="num">
                                      <p:cBhvr additive="base">
                                        <p:cTn id="26"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Ahs4240-1\staff\Barker.G\My Pictures\785b5b6c95808c0b89f6a1d1a4b209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7" y="862330"/>
            <a:ext cx="2304256" cy="9104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Ahs4240-1\staff\Barker.G\My Pictures\785b5b6c95808c0b89f6a1d1a4b209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85442" flipH="1">
            <a:off x="3038402" y="514098"/>
            <a:ext cx="358485" cy="9702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Ahs4240-1\staff\Barker.G\My Pictures\785b5b6c95808c0b89f6a1d1a4b209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527">
            <a:off x="5875943" y="586541"/>
            <a:ext cx="328215" cy="9242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68431"/>
            <a:ext cx="2448271" cy="646331"/>
          </a:xfrm>
          <a:prstGeom prst="rect">
            <a:avLst/>
          </a:prstGeom>
          <a:noFill/>
        </p:spPr>
        <p:txBody>
          <a:bodyPr wrap="square" rtlCol="0">
            <a:spAutoFit/>
          </a:bodyPr>
          <a:lstStyle/>
          <a:p>
            <a:pPr algn="ctr"/>
            <a:r>
              <a:rPr lang="en-GB" dirty="0" smtClean="0"/>
              <a:t>Draw your design in one of the sectors</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p:cNvCxnSpPr/>
          <p:nvPr/>
        </p:nvCxnSpPr>
        <p:spPr>
          <a:xfrm flipV="1">
            <a:off x="2699792" y="804131"/>
            <a:ext cx="3744416" cy="521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71800" y="668595"/>
            <a:ext cx="3672408" cy="5505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3380992"/>
            <a:ext cx="6480001" cy="4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2000" y="2621271"/>
            <a:ext cx="1620000" cy="162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52000" y="1811271"/>
            <a:ext cx="3240000" cy="32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052000" y="909000"/>
            <a:ext cx="5040000" cy="50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3995936" y="2492897"/>
            <a:ext cx="576064" cy="4320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72000" y="2564904"/>
            <a:ext cx="576064" cy="36004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72000" y="1772816"/>
            <a:ext cx="1152128" cy="64807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1880" y="1700808"/>
            <a:ext cx="1080120" cy="72008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771800" y="668595"/>
            <a:ext cx="3672408" cy="46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9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Ahs4240-1\staff\Barker.G\My Pictures\785b5b6c95808c0b89f6a1d1a4b209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7" y="862330"/>
            <a:ext cx="2304256" cy="9104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Ahs4240-1\staff\Barker.G\My Pictures\785b5b6c95808c0b89f6a1d1a4b209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85442" flipH="1">
            <a:off x="3038402" y="514098"/>
            <a:ext cx="358485" cy="9702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Ahs4240-1\staff\Barker.G\My Pictures\785b5b6c95808c0b89f6a1d1a4b209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527">
            <a:off x="5875943" y="586541"/>
            <a:ext cx="328215" cy="9242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96" y="68431"/>
            <a:ext cx="2448271" cy="646331"/>
          </a:xfrm>
          <a:prstGeom prst="rect">
            <a:avLst/>
          </a:prstGeom>
          <a:noFill/>
        </p:spPr>
        <p:txBody>
          <a:bodyPr wrap="square" rtlCol="0">
            <a:spAutoFit/>
          </a:bodyPr>
          <a:lstStyle/>
          <a:p>
            <a:pPr algn="ctr"/>
            <a:r>
              <a:rPr lang="en-GB" dirty="0" smtClean="0"/>
              <a:t>Trace your design from the first sector</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p:cNvCxnSpPr/>
          <p:nvPr/>
        </p:nvCxnSpPr>
        <p:spPr>
          <a:xfrm flipV="1">
            <a:off x="2699792" y="804131"/>
            <a:ext cx="3744416" cy="521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71800" y="668595"/>
            <a:ext cx="3672408" cy="5505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3380992"/>
            <a:ext cx="6480001" cy="4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2000" y="2621271"/>
            <a:ext cx="1620000" cy="162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52000" y="1811271"/>
            <a:ext cx="3240000" cy="32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052000" y="909000"/>
            <a:ext cx="5040000" cy="50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3995936" y="2492897"/>
            <a:ext cx="576064" cy="4320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72000" y="2564904"/>
            <a:ext cx="576064" cy="36004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72000" y="1772816"/>
            <a:ext cx="1152128" cy="64807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1880" y="1700808"/>
            <a:ext cx="1080120" cy="72008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771800" y="668595"/>
            <a:ext cx="3672408" cy="46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14996" y="385170"/>
            <a:ext cx="4217244" cy="3115838"/>
          </a:xfrm>
          <a:prstGeom prst="rect">
            <a:avLst/>
          </a:prstGeom>
          <a:solidFill>
            <a:schemeClr val="accent5">
              <a:lumMod val="60000"/>
              <a:lumOff val="40000"/>
            </a:schemeClr>
          </a:solidFill>
          <a:ln>
            <a:solidFill>
              <a:schemeClr val="accent5">
                <a:lumMod val="50000"/>
              </a:schemeClr>
            </a:solidFill>
          </a:ln>
          <a:scene3d>
            <a:camera prst="orthographicFront"/>
            <a:lightRig rig="threeP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4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15900" y="3841111"/>
            <a:ext cx="3672408" cy="2410846"/>
            <a:chOff x="2715900" y="3841111"/>
            <a:chExt cx="3672408" cy="2410846"/>
          </a:xfrm>
        </p:grpSpPr>
        <p:grpSp>
          <p:nvGrpSpPr>
            <p:cNvPr id="27" name="Group 26"/>
            <p:cNvGrpSpPr/>
            <p:nvPr/>
          </p:nvGrpSpPr>
          <p:grpSpPr>
            <a:xfrm rot="10800000">
              <a:off x="2952000" y="3841111"/>
              <a:ext cx="3165756" cy="2410846"/>
              <a:chOff x="3038402" y="514098"/>
              <a:chExt cx="3165756" cy="2410846"/>
            </a:xfrm>
          </p:grpSpPr>
          <p:pic>
            <p:nvPicPr>
              <p:cNvPr id="28" name="Picture 8" descr="\\Ahs4240-1\staff\Barker.G\My Pictures\785b5b6c95808c0b89f6a1d1a4b209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7" y="862330"/>
                <a:ext cx="2304256" cy="9104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Ahs4240-1\staff\Barker.G\My Pictures\785b5b6c95808c0b89f6a1d1a4b209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85442" flipH="1">
                <a:off x="3038402" y="514098"/>
                <a:ext cx="358485" cy="9702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Ahs4240-1\staff\Barker.G\My Pictures\785b5b6c95808c0b89f6a1d1a4b209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527">
                <a:off x="5875943" y="586541"/>
                <a:ext cx="328215" cy="92428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H="1" flipV="1">
                <a:off x="3995936" y="2492897"/>
                <a:ext cx="576064" cy="4320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572000" y="2564904"/>
                <a:ext cx="576064" cy="36004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72000" y="1772816"/>
                <a:ext cx="1152128" cy="64807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91880" y="1700808"/>
                <a:ext cx="1080120" cy="72008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2715900" y="6026368"/>
              <a:ext cx="3672408" cy="46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5496" y="68431"/>
            <a:ext cx="2448271" cy="923330"/>
          </a:xfrm>
          <a:prstGeom prst="rect">
            <a:avLst/>
          </a:prstGeom>
          <a:noFill/>
        </p:spPr>
        <p:txBody>
          <a:bodyPr wrap="square" rtlCol="0">
            <a:spAutoFit/>
          </a:bodyPr>
          <a:lstStyle/>
          <a:p>
            <a:pPr algn="ctr"/>
            <a:r>
              <a:rPr lang="en-GB" dirty="0" smtClean="0"/>
              <a:t>Retrace your design into each of the following sectors.</a:t>
            </a:r>
            <a:endParaRPr lang="en-GB" dirty="0"/>
          </a:p>
        </p:txBody>
      </p:sp>
      <p:sp>
        <p:nvSpPr>
          <p:cNvPr id="12" name="Oval 11"/>
          <p:cNvSpPr/>
          <p:nvPr/>
        </p:nvSpPr>
        <p:spPr>
          <a:xfrm>
            <a:off x="4499992" y="335699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nvSpPr>
        <p:spPr>
          <a:xfrm rot="18204356">
            <a:off x="1076628" y="3395980"/>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6981787">
            <a:off x="2580278" y="5974103"/>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rot="10993117">
            <a:off x="6348257" y="562400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rot="8068000">
            <a:off x="7523609" y="2791541"/>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5577550">
            <a:off x="5954136" y="246162"/>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1773042">
            <a:off x="2234721" y="516099"/>
            <a:ext cx="576064" cy="576064"/>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p:cNvCxnSpPr/>
          <p:nvPr/>
        </p:nvCxnSpPr>
        <p:spPr>
          <a:xfrm flipV="1">
            <a:off x="2699792" y="804131"/>
            <a:ext cx="3744416" cy="521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71800" y="668595"/>
            <a:ext cx="3672408" cy="5505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3380992"/>
            <a:ext cx="6480001" cy="4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2000" y="2621271"/>
            <a:ext cx="1620000" cy="162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952000" y="1811271"/>
            <a:ext cx="3240000" cy="32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052000" y="909000"/>
            <a:ext cx="5040000" cy="50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038402" y="514098"/>
            <a:ext cx="3165756" cy="2410846"/>
            <a:chOff x="3038402" y="514098"/>
            <a:chExt cx="3165756" cy="2410846"/>
          </a:xfrm>
        </p:grpSpPr>
        <p:pic>
          <p:nvPicPr>
            <p:cNvPr id="4104" name="Picture 8" descr="\\Ahs4240-1\staff\Barker.G\My Pictures\785b5b6c95808c0b89f6a1d1a4b209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7" y="862330"/>
              <a:ext cx="2304256" cy="9104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Ahs4240-1\staff\Barker.G\My Pictures\785b5b6c95808c0b89f6a1d1a4b209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85442" flipH="1">
              <a:off x="3038402" y="514098"/>
              <a:ext cx="358485" cy="9702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Ahs4240-1\staff\Barker.G\My Pictures\785b5b6c95808c0b89f6a1d1a4b209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527">
              <a:off x="5875943" y="586541"/>
              <a:ext cx="328215" cy="92428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3995936" y="2492897"/>
              <a:ext cx="576064" cy="4320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72000" y="2564904"/>
              <a:ext cx="576064" cy="36004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72000" y="1772816"/>
              <a:ext cx="1152128" cy="64807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1880" y="1700808"/>
              <a:ext cx="1080120" cy="72008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771800" y="668595"/>
            <a:ext cx="3672408" cy="46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1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03174">
            <a:off x="1659067" y="70558"/>
            <a:ext cx="5965652" cy="6716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96" y="68431"/>
            <a:ext cx="2448271" cy="923330"/>
          </a:xfrm>
          <a:prstGeom prst="rect">
            <a:avLst/>
          </a:prstGeom>
          <a:noFill/>
        </p:spPr>
        <p:txBody>
          <a:bodyPr wrap="square" rtlCol="0">
            <a:spAutoFit/>
          </a:bodyPr>
          <a:lstStyle/>
          <a:p>
            <a:pPr algn="ctr"/>
            <a:r>
              <a:rPr lang="en-GB" dirty="0" smtClean="0"/>
              <a:t>Rub out any of your guidelines and it’s time to add some colour!</a:t>
            </a:r>
            <a:endParaRPr lang="en-GB" dirty="0"/>
          </a:p>
        </p:txBody>
      </p:sp>
      <p:grpSp>
        <p:nvGrpSpPr>
          <p:cNvPr id="4" name="Group 3"/>
          <p:cNvGrpSpPr/>
          <p:nvPr/>
        </p:nvGrpSpPr>
        <p:grpSpPr>
          <a:xfrm>
            <a:off x="1331640" y="165001"/>
            <a:ext cx="6480000" cy="6480000"/>
            <a:chOff x="1331640" y="165001"/>
            <a:chExt cx="6480000" cy="6480000"/>
          </a:xfrm>
        </p:grpSpPr>
        <p:sp>
          <p:nvSpPr>
            <p:cNvPr id="6" name="Oval 5"/>
            <p:cNvSpPr/>
            <p:nvPr/>
          </p:nvSpPr>
          <p:spPr>
            <a:xfrm>
              <a:off x="1331640" y="165001"/>
              <a:ext cx="6480000" cy="648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62000" y="2621271"/>
              <a:ext cx="1620000" cy="162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952000" y="1811271"/>
              <a:ext cx="3240000" cy="32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052000" y="909000"/>
              <a:ext cx="5040000" cy="504000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88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40"/>
            <a:ext cx="8214597"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496" y="68431"/>
            <a:ext cx="2448271" cy="646331"/>
          </a:xfrm>
          <a:prstGeom prst="rect">
            <a:avLst/>
          </a:prstGeom>
          <a:noFill/>
        </p:spPr>
        <p:txBody>
          <a:bodyPr wrap="square" rtlCol="0">
            <a:spAutoFit/>
          </a:bodyPr>
          <a:lstStyle/>
          <a:p>
            <a:pPr algn="ctr"/>
            <a:r>
              <a:rPr lang="en-GB" dirty="0" smtClean="0"/>
              <a:t>Hopefully better than mine!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3633838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7116">
            <a:off x="1061851" y="-292082"/>
            <a:ext cx="7264141" cy="72641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53097"/>
            <a:ext cx="2448271" cy="369332"/>
          </a:xfrm>
          <a:prstGeom prst="rect">
            <a:avLst/>
          </a:prstGeom>
          <a:noFill/>
        </p:spPr>
        <p:txBody>
          <a:bodyPr wrap="square" rtlCol="0">
            <a:spAutoFit/>
          </a:bodyPr>
          <a:lstStyle/>
          <a:p>
            <a:pPr algn="ctr"/>
            <a:r>
              <a:rPr lang="en-GB" dirty="0" smtClean="0"/>
              <a:t>That’s better!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419365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229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4877">
            <a:off x="-133921" y="1661409"/>
            <a:ext cx="2736304" cy="31798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5922">
            <a:off x="6762788" y="1815852"/>
            <a:ext cx="3160985" cy="327824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It’s up to you!</a:t>
            </a:r>
            <a:endParaRPr lang="en-GB" sz="8000" dirty="0">
              <a:solidFill>
                <a:schemeClr val="tx2">
                  <a:lumMod val="50000"/>
                </a:schemeClr>
              </a:solidFill>
              <a:latin typeface="Adventurer Light SF" pitchFamily="2" charset="0"/>
            </a:endParaRPr>
          </a:p>
        </p:txBody>
      </p:sp>
      <p:pic>
        <p:nvPicPr>
          <p:cNvPr id="12296"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4259670"/>
            <a:ext cx="2929939" cy="261053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0522" y="4448645"/>
            <a:ext cx="3332758" cy="249956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2087257"/>
            <a:ext cx="2952328" cy="319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Effect transition="in" filter="fade">
                                      <p:cBhvr>
                                        <p:cTn id="9" dur="500"/>
                                        <p:tgtEl>
                                          <p:spTgt spid="12294"/>
                                        </p:tgtEl>
                                      </p:cBhvr>
                                    </p:animEffect>
                                  </p:childTnLst>
                                </p:cTn>
                              </p:par>
                              <p:par>
                                <p:cTn id="10" presetID="2" presetClass="entr" presetSubtype="3" fill="hold" nodeType="with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1+#ppt_w/2"/>
                                          </p:val>
                                        </p:tav>
                                        <p:tav tm="100000">
                                          <p:val>
                                            <p:strVal val="#ppt_x"/>
                                          </p:val>
                                        </p:tav>
                                      </p:tavLst>
                                    </p:anim>
                                    <p:anim calcmode="lin" valueType="num">
                                      <p:cBhvr additive="base">
                                        <p:cTn id="13" dur="500" fill="hold"/>
                                        <p:tgtEl>
                                          <p:spTgt spid="12292"/>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additive="base">
                                        <p:cTn id="16" dur="500" fill="hold"/>
                                        <p:tgtEl>
                                          <p:spTgt spid="12290"/>
                                        </p:tgtEl>
                                        <p:attrNameLst>
                                          <p:attrName>ppt_x</p:attrName>
                                        </p:attrNameLst>
                                      </p:cBhvr>
                                      <p:tavLst>
                                        <p:tav tm="0">
                                          <p:val>
                                            <p:strVal val="0-#ppt_w/2"/>
                                          </p:val>
                                        </p:tav>
                                        <p:tav tm="100000">
                                          <p:val>
                                            <p:strVal val="#ppt_x"/>
                                          </p:val>
                                        </p:tav>
                                      </p:tavLst>
                                    </p:anim>
                                    <p:anim calcmode="lin" valueType="num">
                                      <p:cBhvr additive="base">
                                        <p:cTn id="17" dur="500" fill="hold"/>
                                        <p:tgtEl>
                                          <p:spTgt spid="12290"/>
                                        </p:tgtEl>
                                        <p:attrNameLst>
                                          <p:attrName>ppt_y</p:attrName>
                                        </p:attrNameLst>
                                      </p:cBhvr>
                                      <p:tavLst>
                                        <p:tav tm="0">
                                          <p:val>
                                            <p:strVal val="0-#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2296"/>
                                        </p:tgtEl>
                                        <p:attrNameLst>
                                          <p:attrName>style.visibility</p:attrName>
                                        </p:attrNameLst>
                                      </p:cBhvr>
                                      <p:to>
                                        <p:strVal val="visible"/>
                                      </p:to>
                                    </p:set>
                                    <p:anim calcmode="lin" valueType="num">
                                      <p:cBhvr additive="base">
                                        <p:cTn id="20" dur="500" fill="hold"/>
                                        <p:tgtEl>
                                          <p:spTgt spid="12296"/>
                                        </p:tgtEl>
                                        <p:attrNameLst>
                                          <p:attrName>ppt_x</p:attrName>
                                        </p:attrNameLst>
                                      </p:cBhvr>
                                      <p:tavLst>
                                        <p:tav tm="0">
                                          <p:val>
                                            <p:strVal val="0-#ppt_w/2"/>
                                          </p:val>
                                        </p:tav>
                                        <p:tav tm="100000">
                                          <p:val>
                                            <p:strVal val="#ppt_x"/>
                                          </p:val>
                                        </p:tav>
                                      </p:tavLst>
                                    </p:anim>
                                    <p:anim calcmode="lin" valueType="num">
                                      <p:cBhvr additive="base">
                                        <p:cTn id="21" dur="500" fill="hold"/>
                                        <p:tgtEl>
                                          <p:spTgt spid="12296"/>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 calcmode="lin" valueType="num">
                                      <p:cBhvr additive="base">
                                        <p:cTn id="24" dur="500" fill="hold"/>
                                        <p:tgtEl>
                                          <p:spTgt spid="12298"/>
                                        </p:tgtEl>
                                        <p:attrNameLst>
                                          <p:attrName>ppt_x</p:attrName>
                                        </p:attrNameLst>
                                      </p:cBhvr>
                                      <p:tavLst>
                                        <p:tav tm="0">
                                          <p:val>
                                            <p:strVal val="1+#ppt_w/2"/>
                                          </p:val>
                                        </p:tav>
                                        <p:tav tm="100000">
                                          <p:val>
                                            <p:strVal val="#ppt_x"/>
                                          </p:val>
                                        </p:tav>
                                      </p:tavLst>
                                    </p:anim>
                                    <p:anim calcmode="lin" valueType="num">
                                      <p:cBhvr additive="base">
                                        <p:cTn id="25"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Finished!</a:t>
            </a:r>
            <a:endParaRPr lang="en-GB" sz="8000" dirty="0">
              <a:solidFill>
                <a:schemeClr val="tx2">
                  <a:lumMod val="50000"/>
                </a:schemeClr>
              </a:solidFill>
              <a:latin typeface="Adventurer Light SF" pitchFamily="2" charset="0"/>
            </a:endParaRPr>
          </a:p>
        </p:txBody>
      </p:sp>
      <p:sp>
        <p:nvSpPr>
          <p:cNvPr id="8" name="Rounded Rectangle 7"/>
          <p:cNvSpPr/>
          <p:nvPr/>
        </p:nvSpPr>
        <p:spPr>
          <a:xfrm>
            <a:off x="323528" y="2511505"/>
            <a:ext cx="3184473" cy="2559436"/>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340321" y="2785362"/>
            <a:ext cx="3106030" cy="1938992"/>
          </a:xfrm>
          <a:prstGeom prst="rect">
            <a:avLst/>
          </a:prstGeom>
          <a:noFill/>
        </p:spPr>
        <p:txBody>
          <a:bodyPr wrap="square" rtlCol="0">
            <a:spAutoFit/>
          </a:bodyPr>
          <a:lstStyle/>
          <a:p>
            <a:pPr algn="ctr"/>
            <a:r>
              <a:rPr lang="en-GB" sz="2400" dirty="0"/>
              <a:t>Maybe you could ask permission to draw a Rangoli </a:t>
            </a:r>
            <a:r>
              <a:rPr lang="en-GB" sz="2400" dirty="0" smtClean="0"/>
              <a:t>pattern on </a:t>
            </a:r>
            <a:r>
              <a:rPr lang="en-GB" sz="2400" dirty="0"/>
              <a:t>the ground </a:t>
            </a:r>
            <a:r>
              <a:rPr lang="en-GB" sz="2400" dirty="0" smtClean="0"/>
              <a:t>at home with chalk during Diwali! </a:t>
            </a:r>
            <a:endParaRPr lang="en-GB" sz="2400" dirty="0"/>
          </a:p>
        </p:txBody>
      </p:sp>
      <p:pic>
        <p:nvPicPr>
          <p:cNvPr id="22530" name="Picture 2" descr="\\Ahs4240-1\staff\Barker.G\My Pictures\Rangoli_fil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45" y="2476103"/>
            <a:ext cx="508856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01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 y="332656"/>
            <a:ext cx="9113499" cy="6151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04664"/>
            <a:ext cx="8316416" cy="1512168"/>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2">
                    <a:lumMod val="50000"/>
                  </a:schemeClr>
                </a:solidFill>
                <a:latin typeface="Adventurer Light SF" pitchFamily="2" charset="0"/>
              </a:rPr>
              <a:t>Rangoli Patterns</a:t>
            </a:r>
            <a:endParaRPr lang="en-GB" sz="8000" dirty="0">
              <a:solidFill>
                <a:schemeClr val="tx2">
                  <a:lumMod val="50000"/>
                </a:schemeClr>
              </a:solidFill>
              <a:latin typeface="Adventurer Light SF" pitchFamily="2" charset="0"/>
            </a:endParaRPr>
          </a:p>
        </p:txBody>
      </p:sp>
      <p:sp>
        <p:nvSpPr>
          <p:cNvPr id="8" name="Rounded Rectangle 7"/>
          <p:cNvSpPr/>
          <p:nvPr/>
        </p:nvSpPr>
        <p:spPr>
          <a:xfrm>
            <a:off x="179512" y="2399404"/>
            <a:ext cx="5453236" cy="4095167"/>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313842" y="2676976"/>
            <a:ext cx="5318906" cy="3416320"/>
          </a:xfrm>
          <a:prstGeom prst="rect">
            <a:avLst/>
          </a:prstGeom>
          <a:noFill/>
        </p:spPr>
        <p:txBody>
          <a:bodyPr wrap="square" rtlCol="0">
            <a:spAutoFit/>
          </a:bodyPr>
          <a:lstStyle/>
          <a:p>
            <a:r>
              <a:rPr lang="en-GB" sz="2400" dirty="0"/>
              <a:t>These beautiful patterns are traditionally used in India to decorate the borders of Sarees (dresses) and on gates and window grills. They are also drawn on the ground at the doorstep with rice flour, to keep bad omens out of the house. The more complicated they are, the better they are at keeping away bad thoughts and spirits</a:t>
            </a:r>
          </a:p>
        </p:txBody>
      </p:sp>
      <p:pic>
        <p:nvPicPr>
          <p:cNvPr id="22530" name="Picture 2" descr="\\Ahs4240-1\staff\Barker.G\My Pictures\Rangoli_fil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21" y="3145772"/>
            <a:ext cx="3071559" cy="230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1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4338" name="Picture 2" descr="\\Ahs4240-1\staff\Barker.G\My Pictures\Diya_deepak_Diwali_rangoli_in_g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05439" cy="615616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202152" y="128021"/>
            <a:ext cx="6333231"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1325427" y="231965"/>
            <a:ext cx="6342917" cy="461665"/>
          </a:xfrm>
          <a:prstGeom prst="rect">
            <a:avLst/>
          </a:prstGeom>
          <a:noFill/>
        </p:spPr>
        <p:txBody>
          <a:bodyPr wrap="square" rtlCol="0">
            <a:spAutoFit/>
          </a:bodyPr>
          <a:lstStyle/>
          <a:p>
            <a:r>
              <a:rPr lang="en-GB" sz="2400" dirty="0" smtClean="0"/>
              <a:t>A </a:t>
            </a:r>
            <a:r>
              <a:rPr lang="en-GB" sz="2400" dirty="0" err="1" smtClean="0"/>
              <a:t>rangoli</a:t>
            </a:r>
            <a:r>
              <a:rPr lang="en-GB" sz="2400" dirty="0" smtClean="0"/>
              <a:t> on the occasion of Diwali in Goa. India</a:t>
            </a:r>
            <a:endParaRPr lang="en-GB" sz="2400" dirty="0"/>
          </a:p>
        </p:txBody>
      </p:sp>
    </p:spTree>
    <p:extLst>
      <p:ext uri="{BB962C8B-B14F-4D97-AF65-F5344CB8AC3E}">
        <p14:creationId xmlns:p14="http://schemas.microsoft.com/office/powerpoint/2010/main" val="3748066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5362" name="Picture 2" descr="\\Ahs4240-1\staff\Barker.G\My Pictures\1280px-Rangoli_of_Li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4" y="332656"/>
            <a:ext cx="8352928" cy="62658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078877" y="128021"/>
            <a:ext cx="6970248" cy="669555"/>
            <a:chOff x="1078877" y="128021"/>
            <a:chExt cx="6970248" cy="669555"/>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461665"/>
            </a:xfrm>
            <a:prstGeom prst="rect">
              <a:avLst/>
            </a:prstGeom>
            <a:noFill/>
          </p:spPr>
          <p:txBody>
            <a:bodyPr wrap="square" rtlCol="0">
              <a:spAutoFit/>
            </a:bodyPr>
            <a:lstStyle/>
            <a:p>
              <a:r>
                <a:rPr lang="en-GB" sz="2400" dirty="0" smtClean="0"/>
                <a:t>A </a:t>
              </a:r>
              <a:r>
                <a:rPr lang="en-GB" sz="2400" dirty="0" err="1" smtClean="0"/>
                <a:t>rangoli</a:t>
              </a:r>
              <a:r>
                <a:rPr lang="en-GB" sz="2400" dirty="0" smtClean="0"/>
                <a:t> painted on the occasion of a Hindu festival.</a:t>
              </a:r>
              <a:endParaRPr lang="en-GB" sz="2400" dirty="0"/>
            </a:p>
          </p:txBody>
        </p:sp>
      </p:grpSp>
    </p:spTree>
    <p:extLst>
      <p:ext uri="{BB962C8B-B14F-4D97-AF65-F5344CB8AC3E}">
        <p14:creationId xmlns:p14="http://schemas.microsoft.com/office/powerpoint/2010/main" val="2869066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6386" name="Picture 2" descr="\\Ahs4240-1\staff\Barker.G\My Pictures\1280px-Onam_pookal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83270"/>
            <a:ext cx="8285441" cy="621408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71600" y="128021"/>
            <a:ext cx="7309547" cy="669555"/>
            <a:chOff x="1078877" y="128021"/>
            <a:chExt cx="6970248" cy="669555"/>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461665"/>
            </a:xfrm>
            <a:prstGeom prst="rect">
              <a:avLst/>
            </a:prstGeom>
            <a:noFill/>
          </p:spPr>
          <p:txBody>
            <a:bodyPr wrap="square" rtlCol="0">
              <a:spAutoFit/>
            </a:bodyPr>
            <a:lstStyle/>
            <a:p>
              <a:r>
                <a:rPr lang="en-GB" sz="2400" dirty="0"/>
                <a:t>A </a:t>
              </a:r>
              <a:r>
                <a:rPr lang="en-GB" sz="2400" dirty="0" err="1"/>
                <a:t>rangoli</a:t>
              </a:r>
              <a:r>
                <a:rPr lang="en-GB" sz="2400" dirty="0"/>
                <a:t> made with flowers on the occasion of Onam.</a:t>
              </a:r>
            </a:p>
          </p:txBody>
        </p:sp>
      </p:grpSp>
    </p:spTree>
    <p:extLst>
      <p:ext uri="{BB962C8B-B14F-4D97-AF65-F5344CB8AC3E}">
        <p14:creationId xmlns:p14="http://schemas.microsoft.com/office/powerpoint/2010/main" val="539573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7410" name="Picture 2" descr="\\Ahs4240-1\staff\Barker.G\My Pictures\1280px-Rangol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3" y="395970"/>
            <a:ext cx="8235503" cy="615089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088765" y="128021"/>
            <a:ext cx="6624736" cy="669555"/>
            <a:chOff x="1078877" y="128021"/>
            <a:chExt cx="6970248" cy="669555"/>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461665"/>
            </a:xfrm>
            <a:prstGeom prst="rect">
              <a:avLst/>
            </a:prstGeom>
            <a:noFill/>
          </p:spPr>
          <p:txBody>
            <a:bodyPr wrap="square" rtlCol="0">
              <a:spAutoFit/>
            </a:bodyPr>
            <a:lstStyle/>
            <a:p>
              <a:r>
                <a:rPr lang="en-GB" sz="2400" dirty="0"/>
                <a:t>A </a:t>
              </a:r>
              <a:r>
                <a:rPr lang="en-GB" sz="2400" dirty="0" err="1"/>
                <a:t>rangoli</a:t>
              </a:r>
              <a:r>
                <a:rPr lang="en-GB" sz="2400" dirty="0"/>
                <a:t> </a:t>
              </a:r>
              <a:r>
                <a:rPr lang="en-GB" sz="2400" dirty="0" smtClean="0"/>
                <a:t>pattern outside a home in Delhi, India</a:t>
              </a:r>
              <a:endParaRPr lang="en-GB" sz="2400" dirty="0"/>
            </a:p>
          </p:txBody>
        </p:sp>
      </p:grpSp>
    </p:spTree>
    <p:extLst>
      <p:ext uri="{BB962C8B-B14F-4D97-AF65-F5344CB8AC3E}">
        <p14:creationId xmlns:p14="http://schemas.microsoft.com/office/powerpoint/2010/main" val="16829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8434" name="Picture 2" descr="\\Ahs4240-1\staff\Barker.G\My Pictures\1280px-Rangoli_chenn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73786"/>
            <a:ext cx="8797815" cy="58629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93308" y="144547"/>
            <a:ext cx="7173949" cy="934941"/>
            <a:chOff x="1078877" y="128021"/>
            <a:chExt cx="6970248" cy="934941"/>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830997"/>
            </a:xfrm>
            <a:prstGeom prst="rect">
              <a:avLst/>
            </a:prstGeom>
            <a:noFill/>
          </p:spPr>
          <p:txBody>
            <a:bodyPr wrap="square" rtlCol="0">
              <a:spAutoFit/>
            </a:bodyPr>
            <a:lstStyle/>
            <a:p>
              <a:r>
                <a:rPr lang="en-GB" sz="2400" dirty="0"/>
                <a:t>A </a:t>
              </a:r>
              <a:r>
                <a:rPr lang="en-GB" sz="2400" dirty="0" err="1"/>
                <a:t>rangoli</a:t>
              </a:r>
              <a:r>
                <a:rPr lang="en-GB" sz="2400" dirty="0"/>
                <a:t> </a:t>
              </a:r>
              <a:r>
                <a:rPr lang="en-GB" sz="2400" dirty="0" smtClean="0"/>
                <a:t>pattern made from flowers in Chennai, India</a:t>
              </a:r>
              <a:endParaRPr lang="en-GB" sz="2400" dirty="0"/>
            </a:p>
          </p:txBody>
        </p:sp>
      </p:grpSp>
    </p:spTree>
    <p:extLst>
      <p:ext uri="{BB962C8B-B14F-4D97-AF65-F5344CB8AC3E}">
        <p14:creationId xmlns:p14="http://schemas.microsoft.com/office/powerpoint/2010/main" val="3291386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4850"/>
            <a:ext cx="10557741" cy="7052242"/>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9458" name="Picture 2" descr="\\Ahs4240-1\staff\Barker.G\My Pictures\1280px-Rang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9324"/>
            <a:ext cx="8128000" cy="6096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93308" y="144547"/>
            <a:ext cx="7173949" cy="669555"/>
            <a:chOff x="1078877" y="128021"/>
            <a:chExt cx="6970248" cy="669555"/>
          </a:xfrm>
        </p:grpSpPr>
        <p:sp>
          <p:nvSpPr>
            <p:cNvPr id="8" name="Rounded Rectangle 7"/>
            <p:cNvSpPr/>
            <p:nvPr/>
          </p:nvSpPr>
          <p:spPr>
            <a:xfrm>
              <a:off x="1078877" y="128021"/>
              <a:ext cx="6826232" cy="669555"/>
            </a:xfrm>
            <a:prstGeom prst="roundRect">
              <a:avLst/>
            </a:prstGeom>
            <a:solidFill>
              <a:schemeClr val="accent6">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dirty="0">
                <a:solidFill>
                  <a:schemeClr val="tx2">
                    <a:lumMod val="50000"/>
                  </a:schemeClr>
                </a:solidFill>
                <a:latin typeface="Adventurer Light SF" pitchFamily="2" charset="0"/>
              </a:endParaRPr>
            </a:p>
          </p:txBody>
        </p:sp>
        <p:sp>
          <p:nvSpPr>
            <p:cNvPr id="5" name="TextBox 4"/>
            <p:cNvSpPr txBox="1"/>
            <p:nvPr/>
          </p:nvSpPr>
          <p:spPr>
            <a:xfrm>
              <a:off x="1202152" y="231965"/>
              <a:ext cx="6846973" cy="461665"/>
            </a:xfrm>
            <a:prstGeom prst="rect">
              <a:avLst/>
            </a:prstGeom>
            <a:noFill/>
          </p:spPr>
          <p:txBody>
            <a:bodyPr wrap="square" rtlCol="0">
              <a:spAutoFit/>
            </a:bodyPr>
            <a:lstStyle/>
            <a:p>
              <a:pPr algn="ctr"/>
              <a:r>
                <a:rPr lang="en-GB" sz="2400" dirty="0"/>
                <a:t>A </a:t>
              </a:r>
              <a:r>
                <a:rPr lang="en-GB" sz="2400" dirty="0" err="1"/>
                <a:t>rangoli</a:t>
              </a:r>
              <a:r>
                <a:rPr lang="en-GB" sz="2400" dirty="0"/>
                <a:t> </a:t>
              </a:r>
              <a:r>
                <a:rPr lang="en-GB" sz="2400" dirty="0" smtClean="0"/>
                <a:t>pattern made in Singapore</a:t>
              </a:r>
              <a:endParaRPr lang="en-GB" sz="2400" dirty="0"/>
            </a:p>
          </p:txBody>
        </p:sp>
      </p:grpSp>
    </p:spTree>
    <p:extLst>
      <p:ext uri="{BB962C8B-B14F-4D97-AF65-F5344CB8AC3E}">
        <p14:creationId xmlns:p14="http://schemas.microsoft.com/office/powerpoint/2010/main" val="3501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440</Words>
  <Application>Microsoft Office PowerPoint</Application>
  <PresentationFormat>On-screen Show (4:3)</PresentationFormat>
  <Paragraphs>40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Alcester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Barker AHS</dc:creator>
  <cp:lastModifiedBy>G Barker AHS</cp:lastModifiedBy>
  <cp:revision>21</cp:revision>
  <dcterms:created xsi:type="dcterms:W3CDTF">2019-04-05T20:25:30Z</dcterms:created>
  <dcterms:modified xsi:type="dcterms:W3CDTF">2019-04-06T18:10:10Z</dcterms:modified>
</cp:coreProperties>
</file>